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7" r:id="rId2"/>
    <p:sldId id="256" r:id="rId3"/>
    <p:sldId id="288" r:id="rId4"/>
    <p:sldId id="289" r:id="rId5"/>
    <p:sldId id="293" r:id="rId6"/>
    <p:sldId id="292" r:id="rId7"/>
    <p:sldId id="294" r:id="rId8"/>
    <p:sldId id="290" r:id="rId9"/>
    <p:sldId id="263" r:id="rId10"/>
    <p:sldId id="257" r:id="rId11"/>
    <p:sldId id="260" r:id="rId12"/>
    <p:sldId id="258" r:id="rId13"/>
    <p:sldId id="259" r:id="rId14"/>
    <p:sldId id="266" r:id="rId15"/>
    <p:sldId id="265" r:id="rId16"/>
    <p:sldId id="291" r:id="rId17"/>
    <p:sldId id="283" r:id="rId18"/>
    <p:sldId id="284" r:id="rId19"/>
    <p:sldId id="285" r:id="rId20"/>
    <p:sldId id="286" r:id="rId21"/>
    <p:sldId id="274" r:id="rId22"/>
    <p:sldId id="275" r:id="rId23"/>
    <p:sldId id="261" r:id="rId24"/>
    <p:sldId id="262" r:id="rId25"/>
    <p:sldId id="267" r:id="rId2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kel Antonsen" initials="M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51"/>
    <p:restoredTop sz="86420"/>
  </p:normalViewPr>
  <p:slideViewPr>
    <p:cSldViewPr snapToGrid="0" snapToObjects="1">
      <p:cViewPr varScale="1">
        <p:scale>
          <a:sx n="82" d="100"/>
          <a:sy n="82" d="100"/>
        </p:scale>
        <p:origin x="192" y="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05T00:20:35.368" idx="1">
    <p:pos x="10" y="10"/>
    <p:text>Bruker ssd fordi rask, skal være god på objekter med forskjellig størrelse og konseptuelt enkel å implementere.
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6DA1A-9B3E-F644-B540-B739E66FEF80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6DD6F-210A-0045-A1AB-7FA8475BF83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841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3480-0050-184E-B21E-071BB8D00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1617B-EC07-EF46-B18A-4F411D11D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234A6-14BD-D04A-A4AB-1217390D8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8371B-E6B0-7349-95C8-5EC4029A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A823-6B3C-8641-9EC3-159D8B01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435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12AB-CFFB-B841-AEFC-F470C0F8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5F4D9-3BD1-2C4E-B64F-CEEE49E4C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F4B3C-075D-C64E-A26A-CF4E35F3F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F3648-BF86-7640-8386-263BE57B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30D99-2864-A243-8980-49882EAD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713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8D5261-4306-CF40-80BD-EC4CF38A8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C4040-81F0-ED47-8324-E04B01A9D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66015-449F-894C-BADB-97C92076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8C40A-3B86-4645-98F5-60E1D122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A80C-F667-6046-BF3C-C65425F5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5683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A07C-DC8D-5B41-9686-4366E847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94AC-BCC3-CE48-8F15-DB7FD79BB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337B1-EB53-5142-A68F-59F48CD2D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1FCE-D515-0746-AB7F-6E730B4C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ECF1B-2B31-7E4D-AF7D-A17EA502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500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CCFA-FA49-5A45-B042-D3A182637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61969-C12C-EF4C-B16E-36223FA52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0806E-F531-C244-96C6-BEE93E55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55355-4C79-564D-B499-18DA730C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87CA1-44EF-924B-989C-E991D728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675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9840-EFBD-B440-BAFF-504622EF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C7AB8-EBAB-A040-9E84-88410B207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742D9-E43E-3245-8323-8D1440D76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35F8C-367B-C34E-91FC-1FDA4753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1B9EB-8DE0-A64E-9C09-E7CE4D9A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4618C-5447-EB48-BBF6-A13F5B8C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423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7D90-58A5-A84F-B340-4AE6C8F2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C132D-B850-A04C-93B2-2250EDC8B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1215C-D888-3345-AACB-F1F3975AF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66923-290B-1A4B-B6B4-90494A7D3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8BC83-5F87-7044-9BCE-EF87242D8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9B8E2-5822-9D45-BF98-427A75DA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200B1-D070-4A42-B699-0902D4CF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F05C0-F808-FF4F-B2F1-AB9AD574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7564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05A1-032D-DB41-8314-F4064EA3B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72A43-DF32-9E47-BCC5-72FC8D23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05CBE-2BA9-024A-968A-B281E522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F5E17-854B-EE49-8AC1-121DFC55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448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DAE83-5566-7A4B-8078-5E0E2CB4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9ED9B-F3CC-344E-A28A-5A730C47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17E77-8432-E348-BB70-62A8C302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2394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39E9-F7C7-134D-8156-FB8AE37B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2D4C5-2F0D-5245-8E29-DBA67E3E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6F8E7-41C0-6C48-B151-40F17DCED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1BB5D-BCEF-FC4E-B838-A7CE828C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C92E9-3D12-9C49-AA00-29BC0D19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15A69-9828-4349-AA73-A41BE132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954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521F-A226-0046-A4B6-43D4D49B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F937F5-FD7A-EF4C-9A07-D0507B0F9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F149C-D4E7-B04A-B94B-34E84DE67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589D8-8D2F-744F-A987-D155CCE5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640FA-3C79-374E-B4EB-152D4323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717D3-3D00-3C48-B01E-B67F8DDA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482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BE7F9-61EF-0445-8330-FC553135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72A70-6A49-434F-A44A-42392DCB7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A2376-2F07-FE4F-9545-5D1CC774C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9A39D-7CE9-7B40-A979-1DCBCBF4E2EC}" type="datetimeFigureOut">
              <a:rPr lang="nb-NO" smtClean="0"/>
              <a:t>05.12.2018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6056-407E-8B4B-9E16-DC40DD421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A49EA-3879-F34B-A1CE-97AB9E84D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74C9A-2E57-2E45-95F7-909942CC0F0C}" type="slidenum">
              <a:rPr lang="nb-NO" smtClean="0"/>
              <a:t>‹#›</a:t>
            </a:fld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7AE4E-3180-164E-85C2-A28CECEB5A4E}"/>
              </a:ext>
            </a:extLst>
          </p:cNvPr>
          <p:cNvSpPr txBox="1"/>
          <p:nvPr userDrawn="1"/>
        </p:nvSpPr>
        <p:spPr>
          <a:xfrm>
            <a:off x="8894302" y="23813"/>
            <a:ext cx="339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OrcaTag – a Data For Good </a:t>
            </a:r>
            <a:r>
              <a:rPr lang="nb-NO" dirty="0" err="1"/>
              <a:t>project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3637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15W2s73LTXi4K7DCGNgFKD_n6oelntUKivhqniZvXyo/edit#slide=id.g40b83989cd_0_68" TargetMode="External"/><Relationship Id="rId2" Type="http://schemas.openxmlformats.org/officeDocument/2006/relationships/hyperlink" Target="https://drive.google.com/file/d/1y-27nbCbAPeFGbw5v-7lfuDNJhdrfrdy/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ataforgood.n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4.jp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0C3D-C964-D549-A7DF-84C7E5F0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DataForGood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38404-6EC5-4F4E-AF1D-2243961FE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https://drive.google.com/file/d/1y-27nbCbAPeFGbw5v-7lfuDNJhdrfrdy/view</a:t>
            </a:r>
            <a:r>
              <a:rPr lang="nb-NO" dirty="0"/>
              <a:t> </a:t>
            </a:r>
          </a:p>
          <a:p>
            <a:r>
              <a:rPr lang="nb-NO" dirty="0">
                <a:hlinkClick r:id="rId3"/>
              </a:rPr>
              <a:t>https://docs.google.com/presentation/d/115W2s73LTXi4K7DCGNgFKD_n6oelntUKivhqniZvXyo/edit#slide=id.g40b83989cd_0_68</a:t>
            </a:r>
            <a:endParaRPr lang="nb-NO" dirty="0"/>
          </a:p>
          <a:p>
            <a:r>
              <a:rPr lang="nb-NO" dirty="0">
                <a:hlinkClick r:id="rId4"/>
              </a:rPr>
              <a:t>http://dataforgood.no/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358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B73A2-E8F2-AC48-89C9-9766A9336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515" y="552684"/>
            <a:ext cx="9596718" cy="6157680"/>
          </a:xfrm>
        </p:spPr>
      </p:pic>
    </p:spTree>
    <p:extLst>
      <p:ext uri="{BB962C8B-B14F-4D97-AF65-F5344CB8AC3E}">
        <p14:creationId xmlns:p14="http://schemas.microsoft.com/office/powerpoint/2010/main" val="86718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4907-82EE-E245-B48E-1EA52FA4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055"/>
            <a:ext cx="10515600" cy="1325563"/>
          </a:xfrm>
        </p:spPr>
        <p:txBody>
          <a:bodyPr/>
          <a:lstStyle/>
          <a:p>
            <a:r>
              <a:rPr lang="nb-NO" dirty="0"/>
              <a:t>Tags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FB426C-CFD6-7340-9DDA-07EB860F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559" y="0"/>
            <a:ext cx="10257441" cy="66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3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0C7A2-409C-174A-ABCC-D3AD1C16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58" y="1384680"/>
            <a:ext cx="7248449" cy="54733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D9F715D-91B7-0242-8D95-A9FBA388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dirty="0"/>
              <a:t>Norwegian </a:t>
            </a:r>
            <a:r>
              <a:rPr lang="nb-NO" sz="3600" dirty="0" err="1"/>
              <a:t>Orca</a:t>
            </a:r>
            <a:r>
              <a:rPr lang="nb-NO" sz="3600" dirty="0"/>
              <a:t> ID </a:t>
            </a:r>
            <a:r>
              <a:rPr lang="nb-NO" sz="3600" dirty="0" err="1"/>
              <a:t>Catalogue</a:t>
            </a:r>
            <a:r>
              <a:rPr lang="nb-NO" sz="3600" dirty="0"/>
              <a:t> – 1056 </a:t>
            </a:r>
            <a:r>
              <a:rPr lang="nb-NO" sz="3600" dirty="0" err="1"/>
              <a:t>identified</a:t>
            </a:r>
            <a:r>
              <a:rPr lang="nb-NO" sz="3600" dirty="0"/>
              <a:t> </a:t>
            </a:r>
            <a:r>
              <a:rPr lang="nb-NO" sz="3600" dirty="0" err="1"/>
              <a:t>orcas</a:t>
            </a:r>
            <a:endParaRPr lang="nb-NO" sz="3600" dirty="0"/>
          </a:p>
        </p:txBody>
      </p:sp>
    </p:spTree>
    <p:extLst>
      <p:ext uri="{BB962C8B-B14F-4D97-AF65-F5344CB8AC3E}">
        <p14:creationId xmlns:p14="http://schemas.microsoft.com/office/powerpoint/2010/main" val="199936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A6213-082B-2F4D-BE2A-F556653CD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08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77DF58-EC36-0841-A4AC-813EE60E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 </a:t>
            </a:r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200 000 </a:t>
            </a:r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pictures</a:t>
            </a:r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sightings</a:t>
            </a:r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30E38-2D96-274A-A2AB-C6DCF08B5CD3}"/>
              </a:ext>
            </a:extLst>
          </p:cNvPr>
          <p:cNvSpPr/>
          <p:nvPr/>
        </p:nvSpPr>
        <p:spPr>
          <a:xfrm>
            <a:off x="9383428" y="7416284"/>
            <a:ext cx="2626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b-NO" dirty="0">
                <a:solidFill>
                  <a:schemeClr val="bg1"/>
                </a:solidFill>
              </a:rPr>
              <a:t>© Norwegian </a:t>
            </a:r>
            <a:r>
              <a:rPr lang="nb-NO" dirty="0" err="1">
                <a:solidFill>
                  <a:schemeClr val="bg1"/>
                </a:solidFill>
              </a:rPr>
              <a:t>Orca</a:t>
            </a:r>
            <a:r>
              <a:rPr lang="nb-NO" dirty="0">
                <a:solidFill>
                  <a:schemeClr val="bg1"/>
                </a:solidFill>
              </a:rPr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224288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4907-82EE-E245-B48E-1EA52FA4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055"/>
            <a:ext cx="10515600" cy="1325563"/>
          </a:xfrm>
        </p:spPr>
        <p:txBody>
          <a:bodyPr/>
          <a:lstStyle/>
          <a:p>
            <a:r>
              <a:rPr lang="nb-NO" dirty="0"/>
              <a:t>OrcaTag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make </a:t>
            </a:r>
            <a:r>
              <a:rPr lang="nb-NO" dirty="0" err="1"/>
              <a:t>sense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pictures</a:t>
            </a:r>
            <a:endParaRPr lang="nb-N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78FD6-B1EF-1C43-BF83-E517570C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43" y="988884"/>
            <a:ext cx="7121405" cy="631829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3782C-50AA-FA4A-9FA3-02838F1EA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0406" y="1816352"/>
            <a:ext cx="5886964" cy="4929353"/>
          </a:xfrm>
        </p:spPr>
      </p:pic>
    </p:spTree>
    <p:extLst>
      <p:ext uri="{BB962C8B-B14F-4D97-AF65-F5344CB8AC3E}">
        <p14:creationId xmlns:p14="http://schemas.microsoft.com/office/powerpoint/2010/main" val="180016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FECDAC-8694-A14B-A04F-DFCAC04C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Technical </a:t>
            </a:r>
            <a:r>
              <a:rPr lang="nb-NO" dirty="0" err="1"/>
              <a:t>architecture</a:t>
            </a:r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A3055A-79E5-D84D-BC47-0653E5332ECF}"/>
              </a:ext>
            </a:extLst>
          </p:cNvPr>
          <p:cNvSpPr/>
          <p:nvPr/>
        </p:nvSpPr>
        <p:spPr>
          <a:xfrm>
            <a:off x="3629025" y="4079082"/>
            <a:ext cx="928687" cy="6143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REST-services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E561D0-432D-D149-9DD4-0B865FF7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87" y="3985142"/>
            <a:ext cx="1122204" cy="8416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7C610D-6F99-A049-ACF4-1BADE4E8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87" y="2485011"/>
            <a:ext cx="1080431" cy="783153"/>
          </a:xfrm>
          <a:prstGeom prst="rect">
            <a:avLst/>
          </a:prstGeom>
        </p:spPr>
      </p:pic>
      <p:sp>
        <p:nvSpPr>
          <p:cNvPr id="13" name="Can 12">
            <a:extLst>
              <a:ext uri="{FF2B5EF4-FFF2-40B4-BE49-F238E27FC236}">
                <a16:creationId xmlns:a16="http://schemas.microsoft.com/office/drawing/2014/main" id="{4FE6ED2D-2B2D-3A47-BF46-5A47EC8A2B97}"/>
              </a:ext>
            </a:extLst>
          </p:cNvPr>
          <p:cNvSpPr/>
          <p:nvPr/>
        </p:nvSpPr>
        <p:spPr>
          <a:xfrm>
            <a:off x="3526551" y="5357812"/>
            <a:ext cx="1133633" cy="795853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EC5F0C-2936-CC47-849B-13EC738C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3" y="3697696"/>
            <a:ext cx="760412" cy="546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3A20CC-3799-B245-A938-2AA425CFF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48" y="4064817"/>
            <a:ext cx="562293" cy="523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49F20E-88D9-F144-B9C1-34DF67507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96" y="4294024"/>
            <a:ext cx="504825" cy="5675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99733F-E266-B04F-85C4-5030FB66D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22" y="4883979"/>
            <a:ext cx="835972" cy="6619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B89D91-2D5C-F14A-B4C6-C25F5A4DE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942" y="4688717"/>
            <a:ext cx="568356" cy="526256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3D8EAE-A66D-914F-A2D7-BDF2FACCA16B}"/>
              </a:ext>
            </a:extLst>
          </p:cNvPr>
          <p:cNvCxnSpPr/>
          <p:nvPr/>
        </p:nvCxnSpPr>
        <p:spPr>
          <a:xfrm>
            <a:off x="2143125" y="4269237"/>
            <a:ext cx="1114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7DBF97-F467-7F42-A6BF-0B6F9C632034}"/>
              </a:ext>
            </a:extLst>
          </p:cNvPr>
          <p:cNvCxnSpPr>
            <a:cxnSpLocks/>
          </p:cNvCxnSpPr>
          <p:nvPr/>
        </p:nvCxnSpPr>
        <p:spPr>
          <a:xfrm>
            <a:off x="4067175" y="4812507"/>
            <a:ext cx="0" cy="42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18D624-4EBE-B447-BF58-D0EF8EA7B2B4}"/>
              </a:ext>
            </a:extLst>
          </p:cNvPr>
          <p:cNvSpPr txBox="1"/>
          <p:nvPr/>
        </p:nvSpPr>
        <p:spPr>
          <a:xfrm>
            <a:off x="4140928" y="4858060"/>
            <a:ext cx="110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Metadata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1E7BFB-6D43-C54E-9797-1B9D449562AA}"/>
              </a:ext>
            </a:extLst>
          </p:cNvPr>
          <p:cNvSpPr txBox="1"/>
          <p:nvPr/>
        </p:nvSpPr>
        <p:spPr>
          <a:xfrm>
            <a:off x="2106592" y="4310987"/>
            <a:ext cx="1100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Upload</a:t>
            </a:r>
            <a:endParaRPr lang="nb-NO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pictures</a:t>
            </a:r>
            <a:endParaRPr lang="nb-N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9390A3-1FAE-5449-BB3F-2B82677A7B9A}"/>
              </a:ext>
            </a:extLst>
          </p:cNvPr>
          <p:cNvSpPr txBox="1"/>
          <p:nvPr/>
        </p:nvSpPr>
        <p:spPr>
          <a:xfrm>
            <a:off x="4875293" y="4400551"/>
            <a:ext cx="143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</a:t>
            </a:r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storage</a:t>
            </a:r>
            <a:endParaRPr lang="nb-N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2E3531-D89B-C04E-809C-D6051F395634}"/>
              </a:ext>
            </a:extLst>
          </p:cNvPr>
          <p:cNvCxnSpPr>
            <a:cxnSpLocks/>
          </p:cNvCxnSpPr>
          <p:nvPr/>
        </p:nvCxnSpPr>
        <p:spPr>
          <a:xfrm>
            <a:off x="4676933" y="4294024"/>
            <a:ext cx="1809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67C021-4451-A646-8E10-9BF6B9401D38}"/>
              </a:ext>
            </a:extLst>
          </p:cNvPr>
          <p:cNvCxnSpPr>
            <a:cxnSpLocks/>
          </p:cNvCxnSpPr>
          <p:nvPr/>
        </p:nvCxnSpPr>
        <p:spPr>
          <a:xfrm flipV="1">
            <a:off x="6850902" y="3268164"/>
            <a:ext cx="0" cy="54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B4AA142-6F04-6647-81C5-520912EE72C8}"/>
              </a:ext>
            </a:extLst>
          </p:cNvPr>
          <p:cNvSpPr/>
          <p:nvPr/>
        </p:nvSpPr>
        <p:spPr>
          <a:xfrm>
            <a:off x="7929563" y="2485011"/>
            <a:ext cx="371475" cy="6725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BBCF050-DD5D-434B-8796-12F927529CFE}"/>
              </a:ext>
            </a:extLst>
          </p:cNvPr>
          <p:cNvSpPr/>
          <p:nvPr/>
        </p:nvSpPr>
        <p:spPr>
          <a:xfrm>
            <a:off x="8468008" y="2485011"/>
            <a:ext cx="371475" cy="6725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F2EB0A0-58AA-5542-B47E-6C002EDA9C12}"/>
              </a:ext>
            </a:extLst>
          </p:cNvPr>
          <p:cNvSpPr/>
          <p:nvPr/>
        </p:nvSpPr>
        <p:spPr>
          <a:xfrm>
            <a:off x="9006453" y="2490327"/>
            <a:ext cx="371475" cy="6725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2044F08-B8E3-464A-872F-33F6F56D634F}"/>
              </a:ext>
            </a:extLst>
          </p:cNvPr>
          <p:cNvCxnSpPr>
            <a:cxnSpLocks/>
          </p:cNvCxnSpPr>
          <p:nvPr/>
        </p:nvCxnSpPr>
        <p:spPr>
          <a:xfrm>
            <a:off x="9487123" y="2773649"/>
            <a:ext cx="0" cy="298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6DA5B4-21E1-3B46-B8DB-64D66D0D17F5}"/>
              </a:ext>
            </a:extLst>
          </p:cNvPr>
          <p:cNvCxnSpPr>
            <a:cxnSpLocks/>
          </p:cNvCxnSpPr>
          <p:nvPr/>
        </p:nvCxnSpPr>
        <p:spPr>
          <a:xfrm flipH="1">
            <a:off x="5107781" y="5755738"/>
            <a:ext cx="43793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8CF8DA7-A8EF-BF41-98F9-E8F0E648661C}"/>
              </a:ext>
            </a:extLst>
          </p:cNvPr>
          <p:cNvCxnSpPr>
            <a:cxnSpLocks/>
          </p:cNvCxnSpPr>
          <p:nvPr/>
        </p:nvCxnSpPr>
        <p:spPr>
          <a:xfrm>
            <a:off x="7186613" y="2773649"/>
            <a:ext cx="626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74F1B43-6E41-2244-B8EA-F768B7C3A011}"/>
              </a:ext>
            </a:extLst>
          </p:cNvPr>
          <p:cNvSpPr txBox="1"/>
          <p:nvPr/>
        </p:nvSpPr>
        <p:spPr>
          <a:xfrm>
            <a:off x="7929563" y="1989373"/>
            <a:ext cx="3130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</a:t>
            </a:r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pipeline</a:t>
            </a:r>
          </a:p>
          <a:p>
            <a:pPr algn="r"/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localisation</a:t>
            </a:r>
            <a:endParaRPr lang="nb-NO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normalisation</a:t>
            </a:r>
            <a:endParaRPr lang="nb-NO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nb-NO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</a:t>
            </a:r>
            <a:endParaRPr lang="nb-N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C829183-86BF-6547-9032-711446C1AFBF}"/>
              </a:ext>
            </a:extLst>
          </p:cNvPr>
          <p:cNvGrpSpPr/>
          <p:nvPr/>
        </p:nvGrpSpPr>
        <p:grpSpPr>
          <a:xfrm>
            <a:off x="2946863" y="1387669"/>
            <a:ext cx="2388131" cy="2251464"/>
            <a:chOff x="6079877" y="3414696"/>
            <a:chExt cx="2388131" cy="225146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46590F0-F00C-3446-91B5-059B9434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79877" y="3414696"/>
              <a:ext cx="2388131" cy="225146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C0E708B-0533-8546-8EFF-F41CB325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8981" y="3721913"/>
              <a:ext cx="2079795" cy="1741482"/>
            </a:xfrm>
            <a:prstGeom prst="rect">
              <a:avLst/>
            </a:prstGeom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63C6C19-AB1A-D74D-A451-2E396CA63576}"/>
              </a:ext>
            </a:extLst>
          </p:cNvPr>
          <p:cNvCxnSpPr>
            <a:cxnSpLocks/>
          </p:cNvCxnSpPr>
          <p:nvPr/>
        </p:nvCxnSpPr>
        <p:spPr>
          <a:xfrm flipV="1">
            <a:off x="4141546" y="3478728"/>
            <a:ext cx="0" cy="54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2CBA3BC-4061-5540-AC64-9D5E23C6D56D}"/>
              </a:ext>
            </a:extLst>
          </p:cNvPr>
          <p:cNvCxnSpPr>
            <a:cxnSpLocks/>
          </p:cNvCxnSpPr>
          <p:nvPr/>
        </p:nvCxnSpPr>
        <p:spPr>
          <a:xfrm flipH="1">
            <a:off x="9377927" y="2773649"/>
            <a:ext cx="1091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390C1D-4890-FB49-8E0F-628F6E636EC6}"/>
              </a:ext>
            </a:extLst>
          </p:cNvPr>
          <p:cNvCxnSpPr>
            <a:cxnSpLocks/>
          </p:cNvCxnSpPr>
          <p:nvPr/>
        </p:nvCxnSpPr>
        <p:spPr>
          <a:xfrm flipH="1">
            <a:off x="8839483" y="2784111"/>
            <a:ext cx="16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D4E0F2B-54BB-AD44-94D6-7CD039524123}"/>
              </a:ext>
            </a:extLst>
          </p:cNvPr>
          <p:cNvCxnSpPr>
            <a:cxnSpLocks/>
          </p:cNvCxnSpPr>
          <p:nvPr/>
        </p:nvCxnSpPr>
        <p:spPr>
          <a:xfrm flipH="1">
            <a:off x="8301038" y="2773649"/>
            <a:ext cx="166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00A561-9E60-B449-B4A1-7C80E4E603BA}"/>
              </a:ext>
            </a:extLst>
          </p:cNvPr>
          <p:cNvCxnSpPr/>
          <p:nvPr/>
        </p:nvCxnSpPr>
        <p:spPr>
          <a:xfrm flipH="1">
            <a:off x="7499700" y="4244011"/>
            <a:ext cx="1995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518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75DF8-246D-4D3E-BF90-FCF669E9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1164198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Telling orcas apart</a:t>
            </a:r>
          </a:p>
        </p:txBody>
      </p:sp>
      <p:pic>
        <p:nvPicPr>
          <p:cNvPr id="4" name="Picture 4" descr="A whale jumping out of the water&#10;&#10;Description generated with very high confidence">
            <a:extLst>
              <a:ext uri="{FF2B5EF4-FFF2-40B4-BE49-F238E27FC236}">
                <a16:creationId xmlns:a16="http://schemas.microsoft.com/office/drawing/2014/main" id="{4A823E10-A50A-4771-BF48-66D766ECE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484" y="1834590"/>
            <a:ext cx="4351338" cy="4351338"/>
          </a:xfrm>
          <a:prstGeom prst="rect">
            <a:avLst/>
          </a:prstGeom>
        </p:spPr>
      </p:pic>
      <p:pic>
        <p:nvPicPr>
          <p:cNvPr id="6" name="Picture 6" descr="A large body of water&#10;&#10;Description generated with high confidence">
            <a:extLst>
              <a:ext uri="{FF2B5EF4-FFF2-40B4-BE49-F238E27FC236}">
                <a16:creationId xmlns:a16="http://schemas.microsoft.com/office/drawing/2014/main" id="{77265736-1897-401B-AE06-4D638C99B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53" y="1833282"/>
            <a:ext cx="4312023" cy="43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13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group of people on a beach near a body of water&#10;&#10;Description generated with high confidence">
            <a:extLst>
              <a:ext uri="{FF2B5EF4-FFF2-40B4-BE49-F238E27FC236}">
                <a16:creationId xmlns:a16="http://schemas.microsoft.com/office/drawing/2014/main" id="{8C469C52-55EB-4E3C-9E5D-6A5B68271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48" y="978261"/>
            <a:ext cx="9161929" cy="575312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BE87606-0DF7-4271-B9C2-FC7110F2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937"/>
            <a:ext cx="10515600" cy="966975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Telling orcas apart?</a:t>
            </a:r>
          </a:p>
        </p:txBody>
      </p:sp>
    </p:spTree>
    <p:extLst>
      <p:ext uri="{BB962C8B-B14F-4D97-AF65-F5344CB8AC3E}">
        <p14:creationId xmlns:p14="http://schemas.microsoft.com/office/powerpoint/2010/main" val="346673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Localization</a:t>
            </a:r>
            <a:endParaRPr lang="en-US" dirty="0" err="1"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E4E36-8453-4A6C-AA8B-ADD26343E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- Using SSD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VGG-16 base for transfer learning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Regressing for position in image and bounding box size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4967787-8CA3-4635-8858-747B8A01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4" y="3600000"/>
            <a:ext cx="5964090" cy="2008031"/>
          </a:xfrm>
          <a:prstGeom prst="rect">
            <a:avLst/>
          </a:prstGeom>
        </p:spPr>
      </p:pic>
      <p:pic>
        <p:nvPicPr>
          <p:cNvPr id="5" name="Picture 5" descr="A picture containing water, outdoor, building&#10;&#10;Description generated with high confidence">
            <a:extLst>
              <a:ext uri="{FF2B5EF4-FFF2-40B4-BE49-F238E27FC236}">
                <a16:creationId xmlns:a16="http://schemas.microsoft.com/office/drawing/2014/main" id="{91996B8B-FB85-4DE5-A38F-03D4C8298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34" y="3628133"/>
            <a:ext cx="5784796" cy="26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71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C6F3-6985-41AB-87ED-0B47CADE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Normalization and Feature Engineering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5A70A-C3C4-4F56-ADC3-CB05C3D95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 make identification of orcas more precise</a:t>
            </a:r>
            <a:endParaRPr lang="en-US"/>
          </a:p>
          <a:p>
            <a:r>
              <a:rPr lang="en-US" dirty="0">
                <a:cs typeface="Calibri"/>
              </a:rPr>
              <a:t>Find relevant landmarks (Regression Trees, ANNs)</a:t>
            </a:r>
          </a:p>
          <a:p>
            <a:r>
              <a:rPr lang="en-US" dirty="0">
                <a:cs typeface="Calibri"/>
              </a:rPr>
              <a:t>Rotate and center image based on landmarks</a:t>
            </a:r>
          </a:p>
          <a:p>
            <a:r>
              <a:rPr lang="en-US" dirty="0">
                <a:cs typeface="Calibri"/>
              </a:rPr>
              <a:t>Find additional features for identification (</a:t>
            </a:r>
            <a:r>
              <a:rPr lang="en-US" dirty="0" err="1">
                <a:cs typeface="Calibri"/>
              </a:rPr>
              <a:t>f.ex</a:t>
            </a:r>
            <a:r>
              <a:rPr lang="en-US" dirty="0">
                <a:cs typeface="Calibri"/>
              </a:rPr>
              <a:t>. shape of fin)</a:t>
            </a:r>
          </a:p>
          <a:p>
            <a:r>
              <a:rPr lang="en-US" dirty="0">
                <a:cs typeface="Calibri"/>
              </a:rPr>
              <a:t>Borrow techniques from face detection applications</a:t>
            </a:r>
          </a:p>
        </p:txBody>
      </p:sp>
      <p:pic>
        <p:nvPicPr>
          <p:cNvPr id="4" name="Picture 4" descr="A close up of a person wearing a green shirt&#10;&#10;Description generated with high confidence">
            <a:extLst>
              <a:ext uri="{FF2B5EF4-FFF2-40B4-BE49-F238E27FC236}">
                <a16:creationId xmlns:a16="http://schemas.microsoft.com/office/drawing/2014/main" id="{7C02B46B-CFA1-4A85-AAFB-E7C47768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727" y="3838250"/>
            <a:ext cx="2743200" cy="27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1322-50C9-5E4C-BAC8-78058E80B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0D2EE-7916-F547-B249-702D979E3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8FB76-3549-9A49-9751-EECA8A9F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0156"/>
            <a:ext cx="12192000" cy="8108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F525F-54D2-6B43-ADDA-B98ADE165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0" y="200631"/>
            <a:ext cx="1183341" cy="1183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90ABF-7B28-774F-805C-FD28B62D66ED}"/>
              </a:ext>
            </a:extLst>
          </p:cNvPr>
          <p:cNvSpPr txBox="1"/>
          <p:nvPr/>
        </p:nvSpPr>
        <p:spPr>
          <a:xfrm>
            <a:off x="6104965" y="530692"/>
            <a:ext cx="51771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2800" dirty="0">
                <a:solidFill>
                  <a:schemeClr val="bg1"/>
                </a:solidFill>
              </a:rPr>
              <a:t>OrcaTag – a Data For Good </a:t>
            </a:r>
            <a:r>
              <a:rPr lang="nb-NO" sz="2800" dirty="0" err="1">
                <a:solidFill>
                  <a:schemeClr val="bg1"/>
                </a:solidFill>
              </a:rPr>
              <a:t>project</a:t>
            </a:r>
            <a:endParaRPr lang="nb-NO" sz="2800" dirty="0">
              <a:solidFill>
                <a:schemeClr val="bg1"/>
              </a:solidFill>
            </a:endParaRPr>
          </a:p>
          <a:p>
            <a:pPr algn="r"/>
            <a:r>
              <a:rPr lang="nb-NO" sz="2000" dirty="0" err="1">
                <a:solidFill>
                  <a:schemeClr val="bg1"/>
                </a:solidFill>
              </a:rPr>
              <a:t>https</a:t>
            </a:r>
            <a:r>
              <a:rPr lang="nb-NO" sz="2000" dirty="0">
                <a:solidFill>
                  <a:schemeClr val="bg1"/>
                </a:solidFill>
              </a:rPr>
              <a:t>://</a:t>
            </a:r>
            <a:r>
              <a:rPr lang="nb-NO" sz="2000" dirty="0" err="1">
                <a:solidFill>
                  <a:schemeClr val="bg1"/>
                </a:solidFill>
              </a:rPr>
              <a:t>github.com</a:t>
            </a:r>
            <a:r>
              <a:rPr lang="nb-NO" sz="2000" dirty="0">
                <a:solidFill>
                  <a:schemeClr val="bg1"/>
                </a:solidFill>
              </a:rPr>
              <a:t>/</a:t>
            </a:r>
            <a:r>
              <a:rPr lang="nb-NO" sz="2000" dirty="0" err="1">
                <a:solidFill>
                  <a:schemeClr val="bg1"/>
                </a:solidFill>
              </a:rPr>
              <a:t>bjornhjelle</a:t>
            </a:r>
            <a:r>
              <a:rPr lang="nb-NO" sz="2000" dirty="0">
                <a:solidFill>
                  <a:schemeClr val="bg1"/>
                </a:solidFill>
              </a:rPr>
              <a:t>/</a:t>
            </a:r>
            <a:r>
              <a:rPr lang="nb-NO" sz="2000" dirty="0" err="1">
                <a:solidFill>
                  <a:schemeClr val="bg1"/>
                </a:solidFill>
              </a:rPr>
              <a:t>orcatag</a:t>
            </a:r>
            <a:endParaRPr lang="nb-NO" sz="2000" dirty="0">
              <a:solidFill>
                <a:schemeClr val="bg1"/>
              </a:solidFill>
            </a:endParaRPr>
          </a:p>
          <a:p>
            <a:endParaRPr lang="nb-NO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B214D-1A44-D344-96EF-D40AC2096BD9}"/>
              </a:ext>
            </a:extLst>
          </p:cNvPr>
          <p:cNvSpPr txBox="1"/>
          <p:nvPr/>
        </p:nvSpPr>
        <p:spPr>
          <a:xfrm>
            <a:off x="8532158" y="6002150"/>
            <a:ext cx="340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dirty="0">
                <a:solidFill>
                  <a:schemeClr val="bg1"/>
                </a:solidFill>
              </a:rPr>
              <a:t>© Norwegian </a:t>
            </a:r>
            <a:r>
              <a:rPr lang="nb-NO" dirty="0" err="1">
                <a:solidFill>
                  <a:schemeClr val="bg1"/>
                </a:solidFill>
              </a:rPr>
              <a:t>Orca</a:t>
            </a:r>
            <a:r>
              <a:rPr lang="nb-NO" dirty="0">
                <a:solidFill>
                  <a:schemeClr val="bg1"/>
                </a:solidFill>
              </a:rPr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1566371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42F1-9F3B-4D95-BE86-4008346C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Orca identification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0BD02-4456-4BA1-926D-EA4C4317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Not a lot of labeled data</a:t>
            </a:r>
          </a:p>
          <a:p>
            <a:r>
              <a:rPr lang="en-US" dirty="0">
                <a:cs typeface="Calibri"/>
              </a:rPr>
              <a:t>Take advantage of unsupervised learning to semi-automate tagging process</a:t>
            </a:r>
          </a:p>
          <a:p>
            <a:r>
              <a:rPr lang="en-US" dirty="0">
                <a:cs typeface="Calibri"/>
              </a:rPr>
              <a:t>Incrementally and iteratively build a dataset of known individuals</a:t>
            </a:r>
          </a:p>
          <a:p>
            <a:r>
              <a:rPr lang="en-US" dirty="0">
                <a:cs typeface="Calibri"/>
              </a:rPr>
              <a:t>Use standard algorithms such as </a:t>
            </a:r>
            <a:r>
              <a:rPr lang="en-US" dirty="0" err="1">
                <a:cs typeface="Calibri"/>
              </a:rPr>
              <a:t>faceNet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78506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B1BA-2C7F-402B-A3A3-750807555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971"/>
            <a:ext cx="12192000" cy="110598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finfindR</a:t>
            </a:r>
            <a:r>
              <a:rPr lang="en-GB" dirty="0"/>
              <a:t> is an open source project which identify wild dolphins – can it also find Orcas?</a:t>
            </a:r>
            <a:endParaRPr lang="nb-N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BD1C88-62D6-42B5-992D-C62A9054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95" y="1584960"/>
            <a:ext cx="6778453" cy="45189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13BCCC-420A-4192-9B31-35FC1110A99D}"/>
              </a:ext>
            </a:extLst>
          </p:cNvPr>
          <p:cNvSpPr txBox="1"/>
          <p:nvPr/>
        </p:nvSpPr>
        <p:spPr>
          <a:xfrm>
            <a:off x="52003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finfindR App and R package can be downloaded at</a:t>
            </a:r>
            <a:r>
              <a:rPr lang="en-GB" dirty="0"/>
              <a:t> https://github.com/haimeh/finFindR</a:t>
            </a:r>
          </a:p>
        </p:txBody>
      </p:sp>
    </p:spTree>
    <p:extLst>
      <p:ext uri="{BB962C8B-B14F-4D97-AF65-F5344CB8AC3E}">
        <p14:creationId xmlns:p14="http://schemas.microsoft.com/office/powerpoint/2010/main" val="2571995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58603C-43BF-4D9B-87F3-DFE3C16B4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5" y="4980432"/>
            <a:ext cx="1975946" cy="1456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BB110-EBB0-40B1-94F2-5CAE40BAA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97" y="4690585"/>
            <a:ext cx="1323131" cy="2083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D2133-FC19-47FC-A699-A6BB0BE42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0" y="1547009"/>
            <a:ext cx="4353118" cy="2902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226F7-8885-415F-96F3-4E73DDC52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297" y="4667040"/>
            <a:ext cx="1337568" cy="2130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09D64-0E6C-4A9E-BB11-AE848A16C4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65" y="4980432"/>
            <a:ext cx="2007979" cy="14595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DC5072-8A7A-442B-AF43-2EBA17F9E13B}"/>
              </a:ext>
            </a:extLst>
          </p:cNvPr>
          <p:cNvCxnSpPr>
            <a:cxnSpLocks/>
          </p:cNvCxnSpPr>
          <p:nvPr/>
        </p:nvCxnSpPr>
        <p:spPr>
          <a:xfrm flipH="1">
            <a:off x="3269831" y="4447297"/>
            <a:ext cx="1" cy="664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2BC06F-5412-477E-A3D6-917DE44F1C13}"/>
              </a:ext>
            </a:extLst>
          </p:cNvPr>
          <p:cNvCxnSpPr>
            <a:cxnSpLocks/>
          </p:cNvCxnSpPr>
          <p:nvPr/>
        </p:nvCxnSpPr>
        <p:spPr>
          <a:xfrm flipH="1">
            <a:off x="1422743" y="4447297"/>
            <a:ext cx="1" cy="6339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DE08EBC-8024-4929-99EA-66045D873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704" y="1547009"/>
            <a:ext cx="6344096" cy="504447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- App UI does not fit our needs</a:t>
            </a:r>
          </a:p>
          <a:p>
            <a:pPr marL="0" indent="0">
              <a:buNone/>
            </a:pPr>
            <a:r>
              <a:rPr lang="en-GB" dirty="0"/>
              <a:t>+ cropping partly works </a:t>
            </a:r>
          </a:p>
          <a:p>
            <a:pPr marL="0" indent="0">
              <a:buNone/>
            </a:pPr>
            <a:r>
              <a:rPr lang="en-GB" dirty="0"/>
              <a:t>- Fin tracing doesn’t find entire fin</a:t>
            </a:r>
          </a:p>
          <a:p>
            <a:pPr>
              <a:buFontTx/>
              <a:buChar char="-"/>
            </a:pPr>
            <a:r>
              <a:rPr lang="en-GB" dirty="0"/>
              <a:t>Matching based on fin trace untested, does not look at other features</a:t>
            </a:r>
          </a:p>
          <a:p>
            <a:pPr marL="0" indent="0">
              <a:buNone/>
            </a:pPr>
            <a:r>
              <a:rPr lang="en-GB" dirty="0"/>
              <a:t>+ possibly models which can be retrained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1F0EDE7-6E1A-AF4B-B09D-F3048715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8971"/>
            <a:ext cx="12192000" cy="1105988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finfindR</a:t>
            </a:r>
            <a:r>
              <a:rPr lang="en-GB" dirty="0"/>
              <a:t> is an open source project which identify wild dolphins – can it also find Orcas?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00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0664D-7B9E-7246-91C3-27EDBA40A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3155122" cy="6858000"/>
          </a:xfrm>
        </p:spPr>
      </p:pic>
    </p:spTree>
    <p:extLst>
      <p:ext uri="{BB962C8B-B14F-4D97-AF65-F5344CB8AC3E}">
        <p14:creationId xmlns:p14="http://schemas.microsoft.com/office/powerpoint/2010/main" val="725881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B942C-855E-0E4E-8A9D-BC8DA4D1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animals</a:t>
            </a:r>
            <a:r>
              <a:rPr lang="nb-NO" dirty="0"/>
              <a:t>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F9AE2-F1A5-E34B-A95D-8AC1808A6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66278" cy="4456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7B851-B112-5541-8B8A-C3808E83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15" y="-95355"/>
            <a:ext cx="7154726" cy="4173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01405-93E2-7740-8259-68C72F503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3657600"/>
            <a:ext cx="6276975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D36CA-F917-6545-A9EE-2A05BBD8E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62243"/>
            <a:ext cx="6028646" cy="33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33DC8A-3D73-CD4E-89BD-0A01045F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4" y="208548"/>
            <a:ext cx="1475874" cy="14758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1B02D-8EB6-CA4E-B4AE-29387005194B}"/>
              </a:ext>
            </a:extLst>
          </p:cNvPr>
          <p:cNvSpPr txBox="1"/>
          <p:nvPr/>
        </p:nvSpPr>
        <p:spPr>
          <a:xfrm rot="20975439">
            <a:off x="1003449" y="1768599"/>
            <a:ext cx="534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>
                <a:latin typeface="Bangla MN" pitchFamily="2" charset="0"/>
                <a:cs typeface="Bangla MN" pitchFamily="2" charset="0"/>
              </a:rPr>
              <a:t>Make </a:t>
            </a:r>
            <a:r>
              <a:rPr lang="nb-NO" sz="3200" dirty="0" err="1">
                <a:latin typeface="Bangla MN" pitchFamily="2" charset="0"/>
                <a:cs typeface="Bangla MN" pitchFamily="2" charset="0"/>
              </a:rPr>
              <a:t>orcas</a:t>
            </a:r>
            <a:r>
              <a:rPr lang="nb-NO" sz="3200" dirty="0">
                <a:latin typeface="Bangla MN" pitchFamily="2" charset="0"/>
                <a:cs typeface="Bangla MN" pitchFamily="2" charset="0"/>
              </a:rPr>
              <a:t> </a:t>
            </a:r>
            <a:r>
              <a:rPr lang="nb-NO" sz="3200" dirty="0" err="1">
                <a:latin typeface="Bangla MN" pitchFamily="2" charset="0"/>
                <a:cs typeface="Bangla MN" pitchFamily="2" charset="0"/>
              </a:rPr>
              <a:t>great</a:t>
            </a:r>
            <a:r>
              <a:rPr lang="nb-NO" sz="3200" dirty="0">
                <a:latin typeface="Bangla MN" pitchFamily="2" charset="0"/>
                <a:cs typeface="Bangla MN" pitchFamily="2" charset="0"/>
              </a:rPr>
              <a:t> </a:t>
            </a:r>
            <a:r>
              <a:rPr lang="nb-NO" sz="3200" dirty="0" err="1">
                <a:latin typeface="Bangla MN" pitchFamily="2" charset="0"/>
                <a:cs typeface="Bangla MN" pitchFamily="2" charset="0"/>
              </a:rPr>
              <a:t>again</a:t>
            </a:r>
            <a:r>
              <a:rPr lang="nb-NO" sz="3200" dirty="0">
                <a:latin typeface="Bangla MN" pitchFamily="2" charset="0"/>
                <a:cs typeface="Bangla MN" pitchFamily="2" charset="0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CB56B-9706-3644-BB8E-2262A2D697F4}"/>
              </a:ext>
            </a:extLst>
          </p:cNvPr>
          <p:cNvSpPr txBox="1"/>
          <p:nvPr/>
        </p:nvSpPr>
        <p:spPr>
          <a:xfrm rot="821663">
            <a:off x="6741405" y="1145813"/>
            <a:ext cx="52696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err="1">
                <a:latin typeface="American Typewriter" panose="02090604020004020304" pitchFamily="18" charset="77"/>
                <a:cs typeface="Bangla MN" pitchFamily="2" charset="0"/>
              </a:rPr>
              <a:t>Saving</a:t>
            </a:r>
            <a:r>
              <a:rPr lang="nb-NO" sz="3200" dirty="0">
                <a:latin typeface="American Typewriter" panose="02090604020004020304" pitchFamily="18" charset="77"/>
                <a:cs typeface="Bangla MN" pitchFamily="2" charset="0"/>
              </a:rPr>
              <a:t> </a:t>
            </a:r>
            <a:r>
              <a:rPr lang="nb-NO" sz="3200" dirty="0" err="1">
                <a:latin typeface="American Typewriter" panose="02090604020004020304" pitchFamily="18" charset="77"/>
                <a:cs typeface="Bangla MN" pitchFamily="2" charset="0"/>
              </a:rPr>
              <a:t>the</a:t>
            </a:r>
            <a:r>
              <a:rPr lang="nb-NO" sz="3200" dirty="0">
                <a:latin typeface="American Typewriter" panose="02090604020004020304" pitchFamily="18" charset="77"/>
                <a:cs typeface="Bangla MN" pitchFamily="2" charset="0"/>
              </a:rPr>
              <a:t> </a:t>
            </a:r>
            <a:r>
              <a:rPr lang="nb-NO" sz="3200" dirty="0" err="1">
                <a:latin typeface="American Typewriter" panose="02090604020004020304" pitchFamily="18" charset="77"/>
                <a:cs typeface="Bangla MN" pitchFamily="2" charset="0"/>
              </a:rPr>
              <a:t>world</a:t>
            </a:r>
            <a:br>
              <a:rPr lang="nb-NO" sz="3200" dirty="0">
                <a:latin typeface="American Typewriter" panose="02090604020004020304" pitchFamily="18" charset="77"/>
                <a:cs typeface="Bangla MN" pitchFamily="2" charset="0"/>
              </a:rPr>
            </a:br>
            <a:r>
              <a:rPr lang="nb-NO" sz="3200" dirty="0" err="1">
                <a:latin typeface="American Typewriter" panose="02090604020004020304" pitchFamily="18" charset="77"/>
                <a:cs typeface="Bangla MN" pitchFamily="2" charset="0"/>
              </a:rPr>
              <a:t>one</a:t>
            </a:r>
            <a:r>
              <a:rPr lang="nb-NO" sz="3200" dirty="0">
                <a:latin typeface="American Typewriter" panose="02090604020004020304" pitchFamily="18" charset="77"/>
                <a:cs typeface="Bangla MN" pitchFamily="2" charset="0"/>
              </a:rPr>
              <a:t> dorsal fin at </a:t>
            </a:r>
            <a:r>
              <a:rPr lang="nb-NO" sz="3200" dirty="0" err="1">
                <a:latin typeface="American Typewriter" panose="02090604020004020304" pitchFamily="18" charset="77"/>
                <a:cs typeface="Bangla MN" pitchFamily="2" charset="0"/>
              </a:rPr>
              <a:t>the</a:t>
            </a:r>
            <a:r>
              <a:rPr lang="nb-NO" sz="3200" dirty="0">
                <a:latin typeface="American Typewriter" panose="02090604020004020304" pitchFamily="18" charset="77"/>
                <a:cs typeface="Bangla MN" pitchFamily="2" charset="0"/>
              </a:rPr>
              <a:t> time!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8E50D9-F7F5-E042-B58A-83B857B5E329}"/>
              </a:ext>
            </a:extLst>
          </p:cNvPr>
          <p:cNvSpPr/>
          <p:nvPr/>
        </p:nvSpPr>
        <p:spPr>
          <a:xfrm>
            <a:off x="2702713" y="5763049"/>
            <a:ext cx="6673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 err="1"/>
              <a:t>https</a:t>
            </a:r>
            <a:r>
              <a:rPr lang="nb-NO" sz="2800" dirty="0"/>
              <a:t>://</a:t>
            </a:r>
            <a:r>
              <a:rPr lang="nb-NO" sz="2800" dirty="0" err="1"/>
              <a:t>github.com</a:t>
            </a:r>
            <a:r>
              <a:rPr lang="nb-NO" sz="2800" dirty="0"/>
              <a:t>/</a:t>
            </a:r>
            <a:r>
              <a:rPr lang="nb-NO" sz="2800" dirty="0" err="1"/>
              <a:t>bjornhjelle</a:t>
            </a:r>
            <a:r>
              <a:rPr lang="nb-NO" sz="2800" dirty="0"/>
              <a:t>/</a:t>
            </a:r>
            <a:r>
              <a:rPr lang="nb-NO" sz="2800" dirty="0" err="1"/>
              <a:t>orcatag</a:t>
            </a:r>
            <a:endParaRPr lang="nb-NO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0260F-E5C6-1F4C-BFD4-055E1D063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691" y="2053325"/>
            <a:ext cx="3208485" cy="3208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5A9A17-1753-8346-9342-6F715C790332}"/>
              </a:ext>
            </a:extLst>
          </p:cNvPr>
          <p:cNvSpPr txBox="1"/>
          <p:nvPr/>
        </p:nvSpPr>
        <p:spPr>
          <a:xfrm>
            <a:off x="256674" y="2977671"/>
            <a:ext cx="25162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u="sng" dirty="0"/>
              <a:t>The OrcaTag team:</a:t>
            </a:r>
          </a:p>
          <a:p>
            <a:r>
              <a:rPr lang="nb-NO" sz="2400" dirty="0"/>
              <a:t>Mikkel Antonsen</a:t>
            </a:r>
          </a:p>
          <a:p>
            <a:r>
              <a:rPr lang="nb-NO" sz="2400" dirty="0" err="1"/>
              <a:t>Lingzhen</a:t>
            </a:r>
            <a:r>
              <a:rPr lang="nb-NO" sz="2400" dirty="0"/>
              <a:t> Chen</a:t>
            </a:r>
          </a:p>
          <a:p>
            <a:r>
              <a:rPr lang="nb-NO" sz="2400" dirty="0"/>
              <a:t>Lene </a:t>
            </a:r>
            <a:r>
              <a:rPr lang="nb-NO" sz="2400" dirty="0" err="1"/>
              <a:t>Drøsdal</a:t>
            </a:r>
            <a:endParaRPr lang="nb-NO" sz="2400" dirty="0"/>
          </a:p>
          <a:p>
            <a:r>
              <a:rPr lang="nb-NO" sz="2400" dirty="0" err="1"/>
              <a:t>Bethan</a:t>
            </a:r>
            <a:r>
              <a:rPr lang="nb-NO" sz="2400" dirty="0"/>
              <a:t> </a:t>
            </a:r>
            <a:r>
              <a:rPr lang="nb-NO" sz="2400" dirty="0" err="1"/>
              <a:t>Cropp</a:t>
            </a:r>
            <a:endParaRPr lang="nb-NO" sz="2400" dirty="0"/>
          </a:p>
          <a:p>
            <a:r>
              <a:rPr lang="nb-NO" sz="2400" dirty="0"/>
              <a:t>Scott Adam Smith</a:t>
            </a:r>
          </a:p>
          <a:p>
            <a:r>
              <a:rPr lang="nb-NO" sz="2400" dirty="0"/>
              <a:t>Kim Atle Norén</a:t>
            </a:r>
          </a:p>
          <a:p>
            <a:r>
              <a:rPr lang="nb-NO" sz="2400" dirty="0"/>
              <a:t>Bjørn Hjelle</a:t>
            </a:r>
          </a:p>
        </p:txBody>
      </p:sp>
    </p:spTree>
    <p:extLst>
      <p:ext uri="{BB962C8B-B14F-4D97-AF65-F5344CB8AC3E}">
        <p14:creationId xmlns:p14="http://schemas.microsoft.com/office/powerpoint/2010/main" val="215324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94BB52-43E0-4E4F-A070-E4503D6F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292"/>
            <a:ext cx="12192000" cy="81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7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E7579-A51E-E746-A06D-22243F2D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1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EB405-EB75-CC42-8ADE-709AA7A3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" y="0"/>
            <a:ext cx="12166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15884B-1333-F440-974A-6F77AD7B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8"/>
            <a:ext cx="12192000" cy="68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8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DAF40-166F-7E4E-B77E-AC08903FD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72" y="123987"/>
            <a:ext cx="982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8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1322-50C9-5E4C-BAC8-78058E80B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0D2EE-7916-F547-B249-702D979E3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8FB76-3549-9A49-9751-EECA8A9F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0156"/>
            <a:ext cx="12192000" cy="8108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F525F-54D2-6B43-ADDA-B98ADE165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0" y="200631"/>
            <a:ext cx="1183341" cy="1183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90ABF-7B28-774F-805C-FD28B62D66ED}"/>
              </a:ext>
            </a:extLst>
          </p:cNvPr>
          <p:cNvSpPr txBox="1"/>
          <p:nvPr/>
        </p:nvSpPr>
        <p:spPr>
          <a:xfrm>
            <a:off x="6104965" y="530692"/>
            <a:ext cx="51771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2800" dirty="0">
                <a:solidFill>
                  <a:schemeClr val="bg1"/>
                </a:solidFill>
              </a:rPr>
              <a:t>OrcaTag – a Data For Good </a:t>
            </a:r>
            <a:r>
              <a:rPr lang="nb-NO" sz="2800" dirty="0" err="1">
                <a:solidFill>
                  <a:schemeClr val="bg1"/>
                </a:solidFill>
              </a:rPr>
              <a:t>project</a:t>
            </a:r>
            <a:endParaRPr lang="nb-NO" sz="2800" dirty="0">
              <a:solidFill>
                <a:schemeClr val="bg1"/>
              </a:solidFill>
            </a:endParaRPr>
          </a:p>
          <a:p>
            <a:pPr algn="r"/>
            <a:r>
              <a:rPr lang="nb-NO" sz="2000" dirty="0" err="1">
                <a:solidFill>
                  <a:schemeClr val="bg1"/>
                </a:solidFill>
              </a:rPr>
              <a:t>https</a:t>
            </a:r>
            <a:r>
              <a:rPr lang="nb-NO" sz="2000" dirty="0">
                <a:solidFill>
                  <a:schemeClr val="bg1"/>
                </a:solidFill>
              </a:rPr>
              <a:t>://</a:t>
            </a:r>
            <a:r>
              <a:rPr lang="nb-NO" sz="2000" dirty="0" err="1">
                <a:solidFill>
                  <a:schemeClr val="bg1"/>
                </a:solidFill>
              </a:rPr>
              <a:t>github.com</a:t>
            </a:r>
            <a:r>
              <a:rPr lang="nb-NO" sz="2000" dirty="0">
                <a:solidFill>
                  <a:schemeClr val="bg1"/>
                </a:solidFill>
              </a:rPr>
              <a:t>/</a:t>
            </a:r>
            <a:r>
              <a:rPr lang="nb-NO" sz="2000" dirty="0" err="1">
                <a:solidFill>
                  <a:schemeClr val="bg1"/>
                </a:solidFill>
              </a:rPr>
              <a:t>bjornhjelle</a:t>
            </a:r>
            <a:r>
              <a:rPr lang="nb-NO" sz="2000" dirty="0">
                <a:solidFill>
                  <a:schemeClr val="bg1"/>
                </a:solidFill>
              </a:rPr>
              <a:t>/</a:t>
            </a:r>
            <a:r>
              <a:rPr lang="nb-NO" sz="2000" dirty="0" err="1">
                <a:solidFill>
                  <a:schemeClr val="bg1"/>
                </a:solidFill>
              </a:rPr>
              <a:t>orcatag</a:t>
            </a:r>
            <a:endParaRPr lang="nb-NO" sz="2000" dirty="0">
              <a:solidFill>
                <a:schemeClr val="bg1"/>
              </a:solidFill>
            </a:endParaRPr>
          </a:p>
          <a:p>
            <a:endParaRPr lang="nb-NO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B214D-1A44-D344-96EF-D40AC2096BD9}"/>
              </a:ext>
            </a:extLst>
          </p:cNvPr>
          <p:cNvSpPr txBox="1"/>
          <p:nvPr/>
        </p:nvSpPr>
        <p:spPr>
          <a:xfrm>
            <a:off x="8532158" y="6002150"/>
            <a:ext cx="340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dirty="0">
                <a:solidFill>
                  <a:schemeClr val="bg1"/>
                </a:solidFill>
              </a:rPr>
              <a:t>© Norwegian </a:t>
            </a:r>
            <a:r>
              <a:rPr lang="nb-NO" dirty="0" err="1">
                <a:solidFill>
                  <a:schemeClr val="bg1"/>
                </a:solidFill>
              </a:rPr>
              <a:t>Orca</a:t>
            </a:r>
            <a:r>
              <a:rPr lang="nb-NO" dirty="0">
                <a:solidFill>
                  <a:schemeClr val="bg1"/>
                </a:solidFill>
              </a:rPr>
              <a:t> Survey</a:t>
            </a:r>
          </a:p>
        </p:txBody>
      </p:sp>
    </p:spTree>
    <p:extLst>
      <p:ext uri="{BB962C8B-B14F-4D97-AF65-F5344CB8AC3E}">
        <p14:creationId xmlns:p14="http://schemas.microsoft.com/office/powerpoint/2010/main" val="529530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D630-3183-F641-BEBD-3C94AEC4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Norwegian </a:t>
            </a:r>
            <a:r>
              <a:rPr lang="nb-NO" dirty="0" err="1"/>
              <a:t>Orca</a:t>
            </a:r>
            <a:r>
              <a:rPr lang="nb-NO" dirty="0"/>
              <a:t> Survey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9E516-6C55-A44D-8348-1F7212E1E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7667" y="1248830"/>
            <a:ext cx="7876683" cy="5428195"/>
          </a:xfrm>
        </p:spPr>
      </p:pic>
    </p:spTree>
    <p:extLst>
      <p:ext uri="{BB962C8B-B14F-4D97-AF65-F5344CB8AC3E}">
        <p14:creationId xmlns:p14="http://schemas.microsoft.com/office/powerpoint/2010/main" val="150110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11967</TotalTime>
  <Words>371</Words>
  <Application>Microsoft Macintosh PowerPoint</Application>
  <PresentationFormat>Widescreen</PresentationFormat>
  <Paragraphs>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American Typewriter</vt:lpstr>
      <vt:lpstr>Arial</vt:lpstr>
      <vt:lpstr>Bangla MN</vt:lpstr>
      <vt:lpstr>Calibri</vt:lpstr>
      <vt:lpstr>Calibri Light</vt:lpstr>
      <vt:lpstr>Office Theme</vt:lpstr>
      <vt:lpstr>DataForGood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Norwegian Orca Survey</vt:lpstr>
      <vt:lpstr>PowerPoint Presentation</vt:lpstr>
      <vt:lpstr>Tags</vt:lpstr>
      <vt:lpstr>Norwegian Orca ID Catalogue – 1056 identified orcas</vt:lpstr>
      <vt:lpstr>Collection of 200 000 pictures (sightings)</vt:lpstr>
      <vt:lpstr>OrcaTag will help make sense of the pictures</vt:lpstr>
      <vt:lpstr>Technical architecture</vt:lpstr>
      <vt:lpstr>Telling orcas apart</vt:lpstr>
      <vt:lpstr>Telling orcas apart?</vt:lpstr>
      <vt:lpstr>Localization</vt:lpstr>
      <vt:lpstr>Normalization and Feature Engineering</vt:lpstr>
      <vt:lpstr>Orca identification</vt:lpstr>
      <vt:lpstr>finfindR is an open source project which identify wild dolphins – can it also find Orcas?</vt:lpstr>
      <vt:lpstr>finfindR is an open source project which identify wild dolphins – can it also find Orcas?</vt:lpstr>
      <vt:lpstr>PowerPoint Presentation</vt:lpstr>
      <vt:lpstr>Other animals...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Bjørn Hjelle</dc:creator>
  <cp:lastModifiedBy>Bjørn Hjelle</cp:lastModifiedBy>
  <cp:revision>34</cp:revision>
  <dcterms:created xsi:type="dcterms:W3CDTF">2018-10-27T09:49:57Z</dcterms:created>
  <dcterms:modified xsi:type="dcterms:W3CDTF">2018-12-07T16:41:30Z</dcterms:modified>
</cp:coreProperties>
</file>